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audi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4" r:id="rId10"/>
    <p:sldId id="265" r:id="rId11"/>
    <p:sldId id="270" r:id="rId12"/>
    <p:sldId id="267" r:id="rId13"/>
    <p:sldId id="271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689D4-27A5-496A-A42E-181E2514E251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2897F80-CB00-4667-9BF9-C799CECDFBD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University of Essex</a:t>
            </a:r>
          </a:p>
          <a:p>
            <a:r>
              <a:rPr lang="en-GB" dirty="0" smtClean="0"/>
              <a:t>Beatriz de Paiva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 Teletandem Project and Transculturality: foreign languages on-line interactions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898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A more complex picture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Illustration </a:t>
            </a:r>
            <a:r>
              <a:rPr lang="en-GB" sz="2400" dirty="0" smtClean="0"/>
              <a:t>User </a:t>
            </a:r>
            <a:r>
              <a:rPr lang="en-GB" sz="2400" dirty="0"/>
              <a:t>1 (MC) 4 GRAV01 QUI</a:t>
            </a:r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UNESP NS: native speaker Portuguese</a:t>
            </a:r>
          </a:p>
          <a:p>
            <a:pPr marL="0" indent="0">
              <a:buNone/>
            </a:pPr>
            <a:r>
              <a:rPr lang="en-GB" sz="2400" dirty="0"/>
              <a:t>Essex PL: Portuguese learner</a:t>
            </a:r>
          </a:p>
          <a:p>
            <a:pPr marL="0" indent="0">
              <a:buNone/>
            </a:pPr>
            <a:endParaRPr lang="en-GB" i="1" dirty="0" smtClean="0"/>
          </a:p>
          <a:p>
            <a:pPr marL="0" indent="0">
              <a:buNone/>
            </a:pPr>
            <a:r>
              <a:rPr lang="en-GB" sz="1600" i="1" dirty="0" smtClean="0"/>
              <a:t>Transcript: 3’15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5415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Portuguese interaction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dirty="0"/>
              <a:t>Participation: </a:t>
            </a:r>
            <a:br>
              <a:rPr lang="en-GB" sz="2800" dirty="0"/>
            </a:br>
            <a:r>
              <a:rPr lang="en-GB" sz="2800" dirty="0"/>
              <a:t>1.Passive/active roles in the conversation</a:t>
            </a:r>
            <a:br>
              <a:rPr lang="en-GB" sz="2800" dirty="0"/>
            </a:br>
            <a:r>
              <a:rPr lang="en-GB" sz="2800" dirty="0"/>
              <a:t>2.</a:t>
            </a:r>
            <a:r>
              <a:rPr lang="en-US" sz="2800" dirty="0"/>
              <a:t>Management of </a:t>
            </a:r>
            <a:r>
              <a:rPr lang="en-US" sz="2800" dirty="0" smtClean="0"/>
              <a:t>conversation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A </a:t>
            </a:r>
            <a:r>
              <a:rPr lang="en-GB" sz="2400" dirty="0" smtClean="0"/>
              <a:t>more </a:t>
            </a:r>
            <a:r>
              <a:rPr lang="en-GB" sz="2400" dirty="0"/>
              <a:t>complex </a:t>
            </a:r>
            <a:r>
              <a:rPr lang="en-GB" sz="2400" dirty="0" smtClean="0"/>
              <a:t>picture</a:t>
            </a:r>
          </a:p>
          <a:p>
            <a:r>
              <a:rPr lang="en-US" sz="2400" dirty="0"/>
              <a:t>Learner shows a predominantly passive participation (high number of Response moves plus </a:t>
            </a:r>
            <a:r>
              <a:rPr lang="en-US" sz="2400" dirty="0" smtClean="0"/>
              <a:t>low </a:t>
            </a:r>
            <a:r>
              <a:rPr lang="en-US" sz="2400" dirty="0"/>
              <a:t>Initiation </a:t>
            </a:r>
            <a:r>
              <a:rPr lang="en-US" sz="2400" dirty="0" smtClean="0"/>
              <a:t>and Follow </a:t>
            </a:r>
            <a:r>
              <a:rPr lang="en-US" sz="2400" dirty="0"/>
              <a:t>up moves)</a:t>
            </a:r>
            <a:endParaRPr lang="en-GB" sz="2400" dirty="0"/>
          </a:p>
          <a:p>
            <a:r>
              <a:rPr lang="en-US" sz="2400" dirty="0"/>
              <a:t>NS shows a predominantly active role (high number of Initiation moves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NS seems to have a more substantial role in the management of the conversation (a high number of I – initiation plus F – Follow up moves -  especially F- acknowledge moves which contribute to the ongoing of the interaction)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196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 interaction</a:t>
            </a:r>
            <a:endParaRPr lang="en-GB" dirty="0"/>
          </a:p>
        </p:txBody>
      </p:sp>
      <p:pic>
        <p:nvPicPr>
          <p:cNvPr id="9" name="4GRAV01quiENGLISH3[1].avi">
            <a:hlinkClick r:id="" action="ppaction://media"/>
          </p:cNvPr>
          <p:cNvPicPr>
            <a:picLocks noGrp="1" noChangeAspect="1"/>
          </p:cNvPicPr>
          <p:nvPr>
            <p:ph sz="quarter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5800" y="3429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699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Caveats: issues to consider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Role of </a:t>
            </a:r>
            <a:r>
              <a:rPr lang="en-US" sz="2400" dirty="0" smtClean="0"/>
              <a:t>expert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GB" sz="2400" dirty="0"/>
              <a:t>Preparation for the Tandem </a:t>
            </a:r>
            <a:r>
              <a:rPr lang="en-GB" sz="2400" dirty="0" smtClean="0"/>
              <a:t>participation: role/quality of the tutorial session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US" sz="2400" dirty="0"/>
              <a:t>Individual learner differences </a:t>
            </a:r>
            <a:endParaRPr lang="en-US" sz="2400" dirty="0" smtClean="0"/>
          </a:p>
          <a:p>
            <a:pPr marL="0" indent="0">
              <a:buNone/>
            </a:pPr>
            <a:endParaRPr lang="en-GB" sz="2400" dirty="0"/>
          </a:p>
          <a:p>
            <a:r>
              <a:rPr lang="en-US" sz="2400" dirty="0"/>
              <a:t>Individual learner </a:t>
            </a:r>
            <a:r>
              <a:rPr lang="en-US" sz="2400" dirty="0" smtClean="0"/>
              <a:t>motivation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Personality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7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600" dirty="0" err="1"/>
              <a:t>Braidi</a:t>
            </a:r>
            <a:r>
              <a:rPr lang="en-GB" sz="1600" dirty="0"/>
              <a:t>, Susan M. (1995). “Reconsidering the Role of Interaction and Input in Second Language Acquisition” in: </a:t>
            </a:r>
            <a:r>
              <a:rPr lang="en-GB" sz="1600" i="1" dirty="0"/>
              <a:t>Language Learning</a:t>
            </a:r>
            <a:r>
              <a:rPr lang="en-GB" sz="1600" dirty="0"/>
              <a:t> 45:1: 145-175.</a:t>
            </a:r>
          </a:p>
          <a:p>
            <a:pPr marL="0" indent="0">
              <a:buNone/>
            </a:pPr>
            <a:r>
              <a:rPr lang="en-GB" sz="1600" dirty="0" smtClean="0"/>
              <a:t>Carrol</a:t>
            </a:r>
            <a:r>
              <a:rPr lang="en-GB" sz="1600" dirty="0"/>
              <a:t>, Susanne E. (1999). “Putting ‘input’ in its proper place” In: </a:t>
            </a:r>
            <a:r>
              <a:rPr lang="en-GB" sz="1600" i="1" dirty="0"/>
              <a:t>Second Language Research</a:t>
            </a:r>
            <a:r>
              <a:rPr lang="en-GB" sz="1600" dirty="0"/>
              <a:t> 15:4, 337-388.</a:t>
            </a:r>
          </a:p>
          <a:p>
            <a:pPr marL="0" indent="0">
              <a:buNone/>
            </a:pPr>
            <a:r>
              <a:rPr lang="en-GB" sz="1600" dirty="0" smtClean="0"/>
              <a:t>De </a:t>
            </a:r>
            <a:r>
              <a:rPr lang="en-GB" sz="1600" dirty="0"/>
              <a:t>Paiva, B. </a:t>
            </a:r>
            <a:r>
              <a:rPr lang="en-GB" sz="1600" dirty="0" smtClean="0"/>
              <a:t>(2010). </a:t>
            </a:r>
            <a:r>
              <a:rPr lang="en-GB" sz="1600" dirty="0"/>
              <a:t>“Theoretical and Methodological Approaches in Interlanguage Pragmatics” in </a:t>
            </a:r>
            <a:r>
              <a:rPr lang="en-GB" sz="1600" dirty="0" err="1"/>
              <a:t>Trosborg</a:t>
            </a:r>
            <a:r>
              <a:rPr lang="en-GB" sz="1600" dirty="0"/>
              <a:t>, A. (ed.) </a:t>
            </a:r>
            <a:r>
              <a:rPr lang="en-GB" sz="1600" i="1" dirty="0"/>
              <a:t>Pragmatics Across Language and Cultures </a:t>
            </a:r>
            <a:r>
              <a:rPr lang="en-GB" sz="1600" dirty="0" err="1"/>
              <a:t>HoPs</a:t>
            </a:r>
            <a:r>
              <a:rPr lang="en-GB" sz="1600" dirty="0"/>
              <a:t> VII. Berlin: Mouton de </a:t>
            </a:r>
            <a:r>
              <a:rPr lang="en-GB" sz="1600" dirty="0" err="1"/>
              <a:t>Gruyter</a:t>
            </a:r>
            <a:r>
              <a:rPr lang="en-GB" sz="1600" dirty="0"/>
              <a:t>), 261-286.</a:t>
            </a:r>
          </a:p>
          <a:p>
            <a:pPr marL="0" indent="0">
              <a:buNone/>
            </a:pPr>
            <a:r>
              <a:rPr lang="en-GB" sz="1600" dirty="0" err="1"/>
              <a:t>Gass</a:t>
            </a:r>
            <a:r>
              <a:rPr lang="en-GB" sz="1600" dirty="0"/>
              <a:t>, S. (1997).</a:t>
            </a:r>
            <a:r>
              <a:rPr lang="en-GB" sz="1600" i="1" dirty="0"/>
              <a:t> Input, Interaction and the Second Language Learner</a:t>
            </a:r>
            <a:r>
              <a:rPr lang="en-GB" sz="1600" dirty="0"/>
              <a:t>. Mahwah, New Jersey: Lawrence Erlbaum Associates.</a:t>
            </a:r>
          </a:p>
          <a:p>
            <a:pPr marL="0" indent="0">
              <a:buNone/>
            </a:pPr>
            <a:r>
              <a:rPr lang="en-GB" sz="1600" dirty="0"/>
              <a:t>Long, M. (1985). “Input and Second Language Acquisition Theory” in </a:t>
            </a:r>
            <a:r>
              <a:rPr lang="en-GB" sz="1600" dirty="0" err="1"/>
              <a:t>Gass</a:t>
            </a:r>
            <a:r>
              <a:rPr lang="en-GB" sz="1600" dirty="0"/>
              <a:t>, Susan and Madden, Carolyn (eds.). </a:t>
            </a:r>
            <a:r>
              <a:rPr lang="en-GB" sz="1600" i="1" dirty="0"/>
              <a:t>Input in Second Language Acquisition</a:t>
            </a:r>
            <a:r>
              <a:rPr lang="en-GB" sz="1600" dirty="0"/>
              <a:t>. Rowley, Mass.: Newbury House.</a:t>
            </a:r>
          </a:p>
          <a:p>
            <a:pPr marL="0" indent="0">
              <a:buNone/>
            </a:pPr>
            <a:r>
              <a:rPr lang="en-GB" sz="1600" dirty="0"/>
              <a:t>Pica, Teresa (1994). “Research on Negotiation: What does It Reveal About Second-Language Learning Conditions, Processes, and Outcomes?” in: </a:t>
            </a:r>
            <a:r>
              <a:rPr lang="en-GB" sz="1600" i="1" dirty="0"/>
              <a:t>Language Learning</a:t>
            </a:r>
            <a:r>
              <a:rPr lang="en-GB" sz="1600" dirty="0"/>
              <a:t> 44:3, 493-527.</a:t>
            </a:r>
          </a:p>
          <a:p>
            <a:pPr marL="0" indent="0">
              <a:buNone/>
            </a:pPr>
            <a:r>
              <a:rPr lang="en-GB" sz="1600" dirty="0" err="1" smtClean="0"/>
              <a:t>Trosborg</a:t>
            </a:r>
            <a:r>
              <a:rPr lang="en-GB" sz="1600" dirty="0"/>
              <a:t>, A. (1995). </a:t>
            </a:r>
            <a:r>
              <a:rPr lang="en-GB" sz="1600" i="1" dirty="0"/>
              <a:t>Interlanguage Pragmatics. Requests, Complaints and Apologies</a:t>
            </a:r>
            <a:r>
              <a:rPr lang="en-GB" sz="1600" dirty="0"/>
              <a:t>. Berlin: Mouton de </a:t>
            </a:r>
            <a:r>
              <a:rPr lang="en-GB" sz="1600" dirty="0" err="1"/>
              <a:t>Gruyter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err="1"/>
              <a:t>Zuengler</a:t>
            </a:r>
            <a:r>
              <a:rPr lang="en-GB" sz="1600" dirty="0"/>
              <a:t>, J. and Bent, B. (1991). Relative Knowledge of Content Domain. An influence on native-non-native conversations” in </a:t>
            </a:r>
            <a:r>
              <a:rPr lang="en-GB" sz="1600" i="1" dirty="0"/>
              <a:t>Applied Linguistics</a:t>
            </a:r>
            <a:r>
              <a:rPr lang="en-GB" sz="1600" dirty="0"/>
              <a:t> 12, 4, 397-413.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2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 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Essex-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the Estado of São Paulo (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UNESP)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collaboration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eletandem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FL learning: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it be measured?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GB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 an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video-mediated language collaboration  </a:t>
            </a:r>
            <a:r>
              <a:rPr lang="en-GB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program.</a:t>
            </a:r>
          </a:p>
          <a:p>
            <a:pPr marL="0" indent="0">
              <a:buNone/>
            </a:pPr>
            <a:endParaRPr lang="en-GB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tudents</a:t>
            </a:r>
            <a:r>
              <a:rPr lang="en-GB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collaborate via Skype and other video conferencing applications. </a:t>
            </a:r>
          </a:p>
          <a:p>
            <a:pPr marL="0" indent="0">
              <a:buNone/>
            </a:pPr>
            <a:endParaRPr lang="en-GB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 half of each session conversing in the target language and the other half sharing their own language with their partner.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Essex-UNESP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for collaboration</a:t>
            </a: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Essex-</a:t>
            </a:r>
            <a:r>
              <a:rPr lang="en-GB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UNESP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collaboration</a:t>
            </a:r>
            <a:endParaRPr lang="en-GB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sessions </a:t>
            </a: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Duration: 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tutorial plus 5 sessions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Approach: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 topic based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Participants’ Proficiency level: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Proficiency level 5 (C1 ERF)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4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83515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impact on FL learning: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it be measured?</a:t>
            </a:r>
            <a:r>
              <a:rPr lang="en-GB" sz="2400" dirty="0"/>
              <a:t/>
            </a:r>
            <a:br>
              <a:rPr lang="en-GB" sz="2400" dirty="0"/>
            </a:br>
            <a:endParaRPr lang="en-US" sz="2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 claims by participants (partner institutions):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mutually beneficial for the students on both ends.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learners to develop linguistic and cultural competencies.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0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Teletandem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mutually beneficial for the students on both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ends?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Corpus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studies: investigations of e-collaboration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online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all languages </a:t>
            </a:r>
            <a:r>
              <a:rPr lang="en-US" sz="2400" dirty="0" smtClean="0"/>
              <a:t>(combinations) benefit </a:t>
            </a:r>
            <a:r>
              <a:rPr lang="en-US" sz="2400" dirty="0"/>
              <a:t>the same</a:t>
            </a:r>
            <a:r>
              <a:rPr lang="en-US" sz="24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Do </a:t>
            </a:r>
            <a:r>
              <a:rPr lang="en-US" sz="2400" dirty="0"/>
              <a:t>beginners benefit more or less than more advanced learners</a:t>
            </a:r>
            <a:r>
              <a:rPr lang="en-US" sz="24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How can we measure aspects </a:t>
            </a:r>
            <a:r>
              <a:rPr lang="en-US" sz="2400" dirty="0"/>
              <a:t>of participation (e.g. language switching, topic management, conversation management</a:t>
            </a:r>
            <a:r>
              <a:rPr lang="en-US" sz="2400" dirty="0" smtClean="0"/>
              <a:t>)?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Suggestions for investigations in specific areas of FL learning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US" sz="2800" dirty="0"/>
              <a:t> Discourse </a:t>
            </a:r>
            <a:r>
              <a:rPr lang="en-US" sz="2800" dirty="0" smtClean="0"/>
              <a:t>competence: </a:t>
            </a:r>
            <a:r>
              <a:rPr lang="en-US" sz="2800" dirty="0"/>
              <a:t>how do FL learners </a:t>
            </a:r>
            <a:r>
              <a:rPr lang="en-US" sz="2800" dirty="0" smtClean="0"/>
              <a:t>manage and participate </a:t>
            </a:r>
            <a:r>
              <a:rPr lang="en-US" sz="2800" dirty="0"/>
              <a:t>in </a:t>
            </a:r>
            <a:r>
              <a:rPr lang="en-US" sz="2800" dirty="0" smtClean="0"/>
              <a:t>online conversations</a:t>
            </a:r>
            <a:r>
              <a:rPr lang="en-US" sz="2800" dirty="0"/>
              <a:t>?</a:t>
            </a: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r>
              <a:rPr lang="en-US" sz="2800" dirty="0"/>
              <a:t>1. </a:t>
            </a:r>
            <a:r>
              <a:rPr lang="en-US" sz="2800" dirty="0" smtClean="0"/>
              <a:t>Participation: passive/active </a:t>
            </a:r>
            <a:r>
              <a:rPr lang="en-US" sz="2800" dirty="0"/>
              <a:t>roles in the conversation.</a:t>
            </a:r>
            <a:endParaRPr lang="en-GB" sz="28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en-GB" sz="2800" dirty="0"/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smtClean="0"/>
              <a:t>Management </a:t>
            </a:r>
            <a:r>
              <a:rPr lang="en-US" sz="2800" dirty="0"/>
              <a:t>of conversation.</a:t>
            </a:r>
            <a:endParaRPr lang="en-GB" sz="2800" dirty="0"/>
          </a:p>
          <a:p>
            <a:pPr marL="0" indent="0">
              <a:buNone/>
            </a:pPr>
            <a:r>
              <a:rPr lang="en-US" sz="2800" dirty="0"/>
              <a:t> 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28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</a:t>
            </a: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1.Passive/active roles in the conversation</a:t>
            </a:r>
            <a:b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conversation</a:t>
            </a:r>
            <a:endParaRPr lang="en-GB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Discourse analytical model (</a:t>
            </a:r>
            <a:r>
              <a:rPr lang="en-GB" dirty="0" err="1"/>
              <a:t>Trosborg</a:t>
            </a:r>
            <a:r>
              <a:rPr lang="en-GB" dirty="0"/>
              <a:t>, 1995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Communicative </a:t>
            </a:r>
            <a:r>
              <a:rPr lang="en-GB" dirty="0"/>
              <a:t>acts and exchange structure: discourse strategies in interaction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Interactional </a:t>
            </a:r>
            <a:r>
              <a:rPr lang="en-GB" dirty="0"/>
              <a:t>moves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lv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I-initiation</a:t>
            </a:r>
          </a:p>
          <a:p>
            <a:pPr marL="0" lv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</a:t>
            </a:r>
          </a:p>
          <a:p>
            <a:pPr marL="0" lv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 Response</a:t>
            </a:r>
          </a:p>
          <a:p>
            <a:pPr marL="0" lv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R/I- Response/Initiation</a:t>
            </a:r>
          </a:p>
          <a:p>
            <a:pPr marL="0" lv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F-Follow up</a:t>
            </a:r>
          </a:p>
          <a:p>
            <a:pPr marL="0" lv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F/Com – Follow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up/Comment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F/I – Follow up/Initiation</a:t>
            </a:r>
          </a:p>
        </p:txBody>
      </p:sp>
    </p:spTree>
    <p:extLst>
      <p:ext uri="{BB962C8B-B14F-4D97-AF65-F5344CB8AC3E}">
        <p14:creationId xmlns:p14="http://schemas.microsoft.com/office/powerpoint/2010/main" val="8891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Preliminary analysis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GB" dirty="0"/>
          </a:p>
          <a:p>
            <a:pPr marL="0" indent="0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in line with findings of previous studies</a:t>
            </a:r>
            <a:endParaRPr lang="en-GB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Learners used a wide range of discourse moves and their participation cannot be regarded as predominantly passive, although not symmetrical either in relation to NSs’ participation.</a:t>
            </a:r>
          </a:p>
          <a:p>
            <a:pPr marL="0" indent="0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further analysis of individual acts revealed that NSs used a higher number of Initiation moves, especially I-inquire.  Learners presented the majority of R-moves.</a:t>
            </a:r>
          </a:p>
          <a:p>
            <a:pPr marL="0" indent="0">
              <a:buNone/>
            </a:pPr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regard to F-moves, NSs tended to used more F-acknowledge than learners (but as the interaction develops there seems to be an increase of F- acknowledge moves by learners).</a:t>
            </a:r>
          </a:p>
          <a:p>
            <a:pPr marL="0" indent="0">
              <a:buNone/>
            </a:pPr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GB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NSs seem to contribute more to the structuring of the conversation by providing more I-inquire and Follow up moves.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2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2311</TotalTime>
  <Words>528</Words>
  <Application>Microsoft Office PowerPoint</Application>
  <PresentationFormat>On-screen Show (4:3)</PresentationFormat>
  <Paragraphs>107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 Teletandem Project and Transculturality: foreign languages on-line interactions</vt:lpstr>
      <vt:lpstr>PowerPoint Presentation</vt:lpstr>
      <vt:lpstr>What is Teletandem?</vt:lpstr>
      <vt:lpstr> 2. Essex-UNESP Teletandem framework for collaboration  Essex- UNESP Teletandem framework for collaboration</vt:lpstr>
      <vt:lpstr>                3. Teletandem impact on FL learning: how can it be measured? </vt:lpstr>
      <vt:lpstr>PowerPoint Presentation</vt:lpstr>
      <vt:lpstr>                               Aim: Suggestions for investigations in specific areas of FL learning</vt:lpstr>
      <vt:lpstr>     Participation:  1.Passive/active roles in the conversation 2.Management of conversation</vt:lpstr>
      <vt:lpstr>Preliminary analysis</vt:lpstr>
      <vt:lpstr>A more complex picture</vt:lpstr>
      <vt:lpstr>Portuguese interaction</vt:lpstr>
      <vt:lpstr>Participation:  1.Passive/active roles in the conversation 2.Management of conversation</vt:lpstr>
      <vt:lpstr>English interaction</vt:lpstr>
      <vt:lpstr>Caveats: issues to consider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Teletandem e Transculturalidade: Interações on-line em língua estrangeira por webcam</dc:title>
  <dc:creator>Beatriz</dc:creator>
  <cp:lastModifiedBy>Beatriz</cp:lastModifiedBy>
  <cp:revision>39</cp:revision>
  <dcterms:created xsi:type="dcterms:W3CDTF">2016-06-29T12:40:48Z</dcterms:created>
  <dcterms:modified xsi:type="dcterms:W3CDTF">2016-07-20T16:37:32Z</dcterms:modified>
</cp:coreProperties>
</file>